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315" r:id="rId3"/>
    <p:sldId id="319" r:id="rId4"/>
    <p:sldId id="314" r:id="rId5"/>
    <p:sldId id="312" r:id="rId6"/>
    <p:sldId id="318" r:id="rId7"/>
    <p:sldId id="316" r:id="rId8"/>
    <p:sldId id="317" r:id="rId9"/>
    <p:sldId id="320" r:id="rId10"/>
    <p:sldId id="324" r:id="rId1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12/11/2018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12/11/2018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12/11/2018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12/11/2018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t>12/11/2018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t>12/11/2018</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t>12/11/2018</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t>12/11/2018</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t>12/11/2018</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12/11/2018</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12/11/2018</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t>12/11/2018</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779912" y="194737"/>
            <a:ext cx="3240360" cy="707886"/>
          </a:xfrm>
          <a:prstGeom prst="rect">
            <a:avLst/>
          </a:prstGeom>
          <a:noFill/>
        </p:spPr>
        <p:txBody>
          <a:bodyPr wrap="square" rtlCol="0">
            <a:spAutoFit/>
          </a:bodyPr>
          <a:lstStyle/>
          <a:p>
            <a:r>
              <a:rPr lang="es-ES" sz="4000" b="1" dirty="0" smtClean="0"/>
              <a:t>Soria</a:t>
            </a:r>
            <a:endParaRPr lang="es-ES" sz="40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23" y="1256566"/>
            <a:ext cx="30003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2176146"/>
            <a:ext cx="4959424" cy="425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3518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281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616311" y="764704"/>
            <a:ext cx="5328592" cy="3416320"/>
          </a:xfrm>
          <a:prstGeom prst="rect">
            <a:avLst/>
          </a:prstGeom>
          <a:noFill/>
        </p:spPr>
        <p:txBody>
          <a:bodyPr wrap="square" rtlCol="0">
            <a:spAutoFit/>
          </a:bodyPr>
          <a:lstStyle/>
          <a:p>
            <a:r>
              <a:rPr lang="fr-FR" dirty="0"/>
              <a:t>On dit qu’après cet évènement, un chasseur égaré, qui fut forcé de passer la nuit des Morts sur la Montagne des Revenants, put le jour suivant conter, avant de mourir, ce qu’il y avait vu, et rapporta des choses épouvantables. Il assurait, entre autres, avoir vu les squelettes des anciens templiers, et ceux des nobles de Soria, enterrés sous le portique de la chapelle, se lever au moment de la prière, avec un fracas horrible, et montés sur des ossements de chevaux, poursuivre, comme si elle eût été une bête féroce, une femme d’une extrême beauté, pâle, échevelée qui, les pieds nus et sanglants, poussait des cris </a:t>
            </a:r>
            <a:r>
              <a:rPr lang="fr-FR" dirty="0" smtClean="0"/>
              <a:t>d’horreur.</a:t>
            </a:r>
            <a:endParaRPr lang="es-E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514350"/>
            <a:ext cx="2448272" cy="3405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3635896" y="185135"/>
            <a:ext cx="3888432" cy="369332"/>
          </a:xfrm>
          <a:prstGeom prst="rect">
            <a:avLst/>
          </a:prstGeom>
          <a:noFill/>
        </p:spPr>
        <p:txBody>
          <a:bodyPr wrap="square" rtlCol="0">
            <a:spAutoFit/>
          </a:bodyPr>
          <a:lstStyle/>
          <a:p>
            <a:r>
              <a:rPr lang="es-ES" dirty="0" err="1" smtClean="0"/>
              <a:t>Becquer</a:t>
            </a:r>
            <a:endParaRPr lang="es-ES"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509120"/>
            <a:ext cx="3895417" cy="2191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445" y="4147736"/>
            <a:ext cx="4043224" cy="2496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32281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554" y="4149080"/>
            <a:ext cx="2595122" cy="213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6588224" y="6320724"/>
            <a:ext cx="1972452" cy="369332"/>
          </a:xfrm>
          <a:prstGeom prst="rect">
            <a:avLst/>
          </a:prstGeom>
          <a:noFill/>
        </p:spPr>
        <p:txBody>
          <a:bodyPr wrap="square" rtlCol="0">
            <a:spAutoFit/>
          </a:bodyPr>
          <a:lstStyle/>
          <a:p>
            <a:r>
              <a:rPr lang="es-ES" dirty="0" smtClean="0"/>
              <a:t>Huesos de Santo</a:t>
            </a:r>
            <a:endParaRPr lang="es-E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8039"/>
            <a:ext cx="4071938"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4427984" y="879331"/>
            <a:ext cx="3744416" cy="369332"/>
          </a:xfrm>
          <a:prstGeom prst="rect">
            <a:avLst/>
          </a:prstGeom>
          <a:noFill/>
        </p:spPr>
        <p:txBody>
          <a:bodyPr wrap="square" rtlCol="0">
            <a:spAutoFit/>
          </a:bodyPr>
          <a:lstStyle/>
          <a:p>
            <a:r>
              <a:rPr lang="es-ES" dirty="0" err="1" smtClean="0"/>
              <a:t>Castañada</a:t>
            </a:r>
            <a:endParaRPr lang="es-ES"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866" y="1340768"/>
            <a:ext cx="3871170" cy="2366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147" y="4053284"/>
            <a:ext cx="4185837" cy="2232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971600" y="6320724"/>
            <a:ext cx="1972452" cy="369332"/>
          </a:xfrm>
          <a:prstGeom prst="rect">
            <a:avLst/>
          </a:prstGeom>
          <a:noFill/>
        </p:spPr>
        <p:txBody>
          <a:bodyPr wrap="square" rtlCol="0">
            <a:spAutoFit/>
          </a:bodyPr>
          <a:lstStyle/>
          <a:p>
            <a:r>
              <a:rPr lang="es-ES" dirty="0" smtClean="0"/>
              <a:t>Buñuelos de viento</a:t>
            </a:r>
            <a:endParaRPr lang="es-ES" dirty="0"/>
          </a:p>
        </p:txBody>
      </p:sp>
      <p:sp>
        <p:nvSpPr>
          <p:cNvPr id="9" name="ZoneTexte 8"/>
          <p:cNvSpPr txBox="1"/>
          <p:nvPr/>
        </p:nvSpPr>
        <p:spPr>
          <a:xfrm>
            <a:off x="4716016" y="178039"/>
            <a:ext cx="3744416" cy="369332"/>
          </a:xfrm>
          <a:prstGeom prst="rect">
            <a:avLst/>
          </a:prstGeom>
          <a:noFill/>
        </p:spPr>
        <p:txBody>
          <a:bodyPr wrap="square" rtlCol="0">
            <a:spAutoFit/>
          </a:bodyPr>
          <a:lstStyle/>
          <a:p>
            <a:r>
              <a:rPr lang="es-ES" dirty="0" err="1" smtClean="0"/>
              <a:t>Toussaint</a:t>
            </a:r>
            <a:r>
              <a:rPr lang="es-ES" dirty="0" smtClean="0"/>
              <a:t>- </a:t>
            </a:r>
            <a:r>
              <a:rPr lang="es-ES" dirty="0" err="1" smtClean="0"/>
              <a:t>Autres</a:t>
            </a:r>
            <a:r>
              <a:rPr lang="es-ES" dirty="0" smtClean="0"/>
              <a:t> </a:t>
            </a:r>
            <a:r>
              <a:rPr lang="es-ES" dirty="0" err="1" smtClean="0"/>
              <a:t>traditions</a:t>
            </a:r>
            <a:endParaRPr lang="es-ES" dirty="0"/>
          </a:p>
        </p:txBody>
      </p:sp>
    </p:spTree>
    <p:extLst>
      <p:ext uri="{BB962C8B-B14F-4D97-AF65-F5344CB8AC3E}">
        <p14:creationId xmlns:p14="http://schemas.microsoft.com/office/powerpoint/2010/main" val="565823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35329" y="4540891"/>
            <a:ext cx="3429985" cy="1754326"/>
          </a:xfrm>
          <a:prstGeom prst="rect">
            <a:avLst/>
          </a:prstGeom>
          <a:noFill/>
        </p:spPr>
        <p:txBody>
          <a:bodyPr wrap="square" rtlCol="0">
            <a:spAutoFit/>
          </a:bodyPr>
          <a:lstStyle/>
          <a:p>
            <a:r>
              <a:rPr lang="es-ES" dirty="0"/>
              <a:t>¡Soria fría, Soria pura, </a:t>
            </a:r>
          </a:p>
          <a:p>
            <a:r>
              <a:rPr lang="es-ES" dirty="0"/>
              <a:t>“cabeza de Extremadura”, </a:t>
            </a:r>
          </a:p>
          <a:p>
            <a:r>
              <a:rPr lang="es-ES" dirty="0"/>
              <a:t>con su castillo guerrero</a:t>
            </a:r>
          </a:p>
          <a:p>
            <a:r>
              <a:rPr lang="es-ES" dirty="0"/>
              <a:t>arruinado, sobre el Duero; </a:t>
            </a:r>
          </a:p>
          <a:p>
            <a:r>
              <a:rPr lang="es-ES" dirty="0"/>
              <a:t>con sus murallas roídas</a:t>
            </a:r>
          </a:p>
          <a:p>
            <a:r>
              <a:rPr lang="es-ES" dirty="0"/>
              <a:t>y sus casas denegridas! </a:t>
            </a:r>
          </a:p>
        </p:txBody>
      </p:sp>
      <p:sp>
        <p:nvSpPr>
          <p:cNvPr id="3" name="ZoneTexte 2"/>
          <p:cNvSpPr txBox="1"/>
          <p:nvPr/>
        </p:nvSpPr>
        <p:spPr>
          <a:xfrm>
            <a:off x="4781841" y="4215579"/>
            <a:ext cx="3960440" cy="2031325"/>
          </a:xfrm>
          <a:prstGeom prst="rect">
            <a:avLst/>
          </a:prstGeom>
          <a:noFill/>
        </p:spPr>
        <p:txBody>
          <a:bodyPr wrap="square" rtlCol="0">
            <a:spAutoFit/>
          </a:bodyPr>
          <a:lstStyle/>
          <a:p>
            <a:r>
              <a:rPr lang="fr-FR" i="1" dirty="0"/>
              <a:t>Soria froide, Soria pure</a:t>
            </a:r>
            <a:endParaRPr lang="fr-FR" dirty="0"/>
          </a:p>
          <a:p>
            <a:r>
              <a:rPr lang="fr-FR" i="1" dirty="0"/>
              <a:t> </a:t>
            </a:r>
            <a:r>
              <a:rPr lang="fr-FR" i="1" dirty="0" smtClean="0"/>
              <a:t>tête </a:t>
            </a:r>
            <a:r>
              <a:rPr lang="fr-FR" i="1" dirty="0"/>
              <a:t>d'</a:t>
            </a:r>
            <a:r>
              <a:rPr lang="fr-FR" i="1" dirty="0" err="1"/>
              <a:t>Extrémadure</a:t>
            </a:r>
            <a:r>
              <a:rPr lang="fr-FR" i="1" dirty="0" smtClean="0"/>
              <a:t>,</a:t>
            </a:r>
            <a:endParaRPr lang="fr-FR" dirty="0"/>
          </a:p>
          <a:p>
            <a:r>
              <a:rPr lang="fr-FR" i="1" dirty="0" smtClean="0"/>
              <a:t> </a:t>
            </a:r>
            <a:r>
              <a:rPr lang="fr-FR" i="1" dirty="0"/>
              <a:t>avec son château guerrier</a:t>
            </a:r>
            <a:endParaRPr lang="fr-FR" dirty="0"/>
          </a:p>
          <a:p>
            <a:r>
              <a:rPr lang="fr-FR" i="1" dirty="0"/>
              <a:t> </a:t>
            </a:r>
            <a:r>
              <a:rPr lang="fr-FR" i="1" dirty="0" smtClean="0"/>
              <a:t>en </a:t>
            </a:r>
            <a:r>
              <a:rPr lang="fr-FR" i="1" dirty="0"/>
              <a:t>ruines, sur le Douro</a:t>
            </a:r>
            <a:endParaRPr lang="fr-FR" dirty="0"/>
          </a:p>
          <a:p>
            <a:r>
              <a:rPr lang="fr-FR" i="1" dirty="0"/>
              <a:t> </a:t>
            </a:r>
            <a:r>
              <a:rPr lang="fr-FR" i="1" dirty="0" smtClean="0"/>
              <a:t>avec </a:t>
            </a:r>
            <a:r>
              <a:rPr lang="fr-FR" i="1" dirty="0"/>
              <a:t>ses murailles rongées</a:t>
            </a:r>
            <a:endParaRPr lang="fr-FR" dirty="0"/>
          </a:p>
          <a:p>
            <a:r>
              <a:rPr lang="fr-FR" i="1" dirty="0"/>
              <a:t> </a:t>
            </a:r>
            <a:r>
              <a:rPr lang="fr-FR" i="1" dirty="0" smtClean="0"/>
              <a:t>et </a:t>
            </a:r>
            <a:r>
              <a:rPr lang="fr-FR" i="1" dirty="0"/>
              <a:t>ses maisons toutes noircies</a:t>
            </a:r>
            <a:endParaRPr lang="fr-FR" dirty="0"/>
          </a:p>
          <a:p>
            <a:r>
              <a:rPr lang="fr-FR" i="1" dirty="0"/>
              <a:t>                             </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29" y="188640"/>
            <a:ext cx="5134170"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2032921"/>
            <a:ext cx="4055399" cy="1793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0063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2448272"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395536" y="3963647"/>
            <a:ext cx="2232248" cy="646331"/>
          </a:xfrm>
          <a:prstGeom prst="rect">
            <a:avLst/>
          </a:prstGeom>
          <a:noFill/>
        </p:spPr>
        <p:txBody>
          <a:bodyPr wrap="square" rtlCol="0">
            <a:spAutoFit/>
          </a:bodyPr>
          <a:lstStyle/>
          <a:p>
            <a:r>
              <a:rPr lang="es-ES" dirty="0" smtClean="0"/>
              <a:t>Palacio de los Condes de </a:t>
            </a:r>
            <a:r>
              <a:rPr lang="es-ES" dirty="0" err="1" smtClean="0"/>
              <a:t>Gomara</a:t>
            </a:r>
            <a:endParaRPr lang="es-ES"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971034"/>
            <a:ext cx="5021572" cy="2828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10"/>
          <p:cNvSpPr txBox="1"/>
          <p:nvPr/>
        </p:nvSpPr>
        <p:spPr>
          <a:xfrm>
            <a:off x="611560" y="5661248"/>
            <a:ext cx="2659423" cy="646331"/>
          </a:xfrm>
          <a:prstGeom prst="rect">
            <a:avLst/>
          </a:prstGeom>
          <a:noFill/>
        </p:spPr>
        <p:txBody>
          <a:bodyPr wrap="square" rtlCol="0">
            <a:spAutoFit/>
          </a:bodyPr>
          <a:lstStyle/>
          <a:p>
            <a:r>
              <a:rPr lang="es-ES" dirty="0" smtClean="0"/>
              <a:t>Claustro San Juan de Duero</a:t>
            </a:r>
            <a:endParaRPr lang="es-ES"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6825" y="226368"/>
            <a:ext cx="4644522" cy="3068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4139952" y="3501008"/>
            <a:ext cx="4301492" cy="369332"/>
          </a:xfrm>
          <a:prstGeom prst="rect">
            <a:avLst/>
          </a:prstGeom>
          <a:noFill/>
        </p:spPr>
        <p:txBody>
          <a:bodyPr wrap="square" rtlCol="0">
            <a:spAutoFit/>
          </a:bodyPr>
          <a:lstStyle/>
          <a:p>
            <a:r>
              <a:rPr lang="es-ES" dirty="0" smtClean="0"/>
              <a:t>Iglesia de Santo Domingo</a:t>
            </a:r>
            <a:endParaRPr lang="es-ES" dirty="0"/>
          </a:p>
        </p:txBody>
      </p:sp>
    </p:spTree>
    <p:extLst>
      <p:ext uri="{BB962C8B-B14F-4D97-AF65-F5344CB8AC3E}">
        <p14:creationId xmlns:p14="http://schemas.microsoft.com/office/powerpoint/2010/main" val="3325304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3372644"/>
            <a:ext cx="4998876" cy="333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2483768" y="404664"/>
            <a:ext cx="4680520" cy="369332"/>
          </a:xfrm>
          <a:prstGeom prst="rect">
            <a:avLst/>
          </a:prstGeom>
          <a:noFill/>
        </p:spPr>
        <p:txBody>
          <a:bodyPr wrap="square" rtlCol="0">
            <a:spAutoFit/>
          </a:bodyPr>
          <a:lstStyle/>
          <a:p>
            <a:r>
              <a:rPr lang="es-ES" dirty="0" smtClean="0"/>
              <a:t>Numancia</a:t>
            </a:r>
            <a:endParaRPr lang="es-E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08720"/>
            <a:ext cx="516871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758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96" y="694509"/>
            <a:ext cx="4981951" cy="2806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0632" y="3140968"/>
            <a:ext cx="4691675" cy="3518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5868144" y="2780928"/>
            <a:ext cx="2304256" cy="369332"/>
          </a:xfrm>
          <a:prstGeom prst="rect">
            <a:avLst/>
          </a:prstGeom>
          <a:noFill/>
        </p:spPr>
        <p:txBody>
          <a:bodyPr wrap="square" rtlCol="0">
            <a:spAutoFit/>
          </a:bodyPr>
          <a:lstStyle/>
          <a:p>
            <a:r>
              <a:rPr lang="es-ES" dirty="0" err="1" smtClean="0"/>
              <a:t>Beurre</a:t>
            </a:r>
            <a:endParaRPr lang="es-ES" dirty="0"/>
          </a:p>
        </p:txBody>
      </p:sp>
    </p:spTree>
    <p:extLst>
      <p:ext uri="{BB962C8B-B14F-4D97-AF65-F5344CB8AC3E}">
        <p14:creationId xmlns:p14="http://schemas.microsoft.com/office/powerpoint/2010/main" val="29108101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40" y="548680"/>
            <a:ext cx="8121989" cy="5832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3290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88640"/>
            <a:ext cx="4328868" cy="6175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734376"/>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TotalTime>
  <Words>195</Words>
  <Application>Microsoft Office PowerPoint</Application>
  <PresentationFormat>Affichage à l'écran (4:3)</PresentationFormat>
  <Paragraphs>25</Paragraphs>
  <Slides>10</Slides>
  <Notes>0</Notes>
  <HiddenSlides>0</HiddenSlides>
  <MMClips>0</MMClips>
  <ScaleCrop>false</ScaleCrop>
  <HeadingPairs>
    <vt:vector size="4" baseType="variant">
      <vt:variant>
        <vt:lpstr>Thème</vt:lpstr>
      </vt:variant>
      <vt:variant>
        <vt:i4>1</vt:i4>
      </vt:variant>
      <vt:variant>
        <vt:lpstr>Titres des diapositives</vt:lpstr>
      </vt:variant>
      <vt:variant>
        <vt:i4>10</vt:i4>
      </vt:variant>
    </vt:vector>
  </HeadingPairs>
  <TitlesOfParts>
    <vt:vector size="11"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christian peytavy</dc:creator>
  <cp:lastModifiedBy>christian peytavy</cp:lastModifiedBy>
  <cp:revision>73</cp:revision>
  <dcterms:created xsi:type="dcterms:W3CDTF">2018-09-26T16:42:20Z</dcterms:created>
  <dcterms:modified xsi:type="dcterms:W3CDTF">2018-11-12T15:58:23Z</dcterms:modified>
</cp:coreProperties>
</file>